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6" r:id="rId8"/>
    <p:sldId id="260" r:id="rId9"/>
    <p:sldId id="264" r:id="rId10"/>
    <p:sldId id="262" r:id="rId11"/>
    <p:sldId id="263" r:id="rId12"/>
    <p:sldId id="269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0F6AF-E356-439C-9865-98083CC7B9A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4DFF1E-E48F-4D35-AD08-4027135F0245}">
      <dgm:prSet/>
      <dgm:spPr/>
      <dgm:t>
        <a:bodyPr/>
        <a:lstStyle/>
        <a:p>
          <a:r>
            <a:rPr lang="en-CA" b="0" i="0"/>
            <a:t>Identified business needs </a:t>
          </a:r>
          <a:r>
            <a:rPr lang="en-CA" i="0"/>
            <a:t>from Saugeen Summerleaf</a:t>
          </a:r>
          <a:endParaRPr lang="en-US"/>
        </a:p>
      </dgm:t>
    </dgm:pt>
    <dgm:pt modelId="{0F8CEDCD-47A9-45B8-B888-2B1AFE9181B6}" type="parTrans" cxnId="{2BEAFE55-482A-439C-BB3E-3D9ED12468F8}">
      <dgm:prSet/>
      <dgm:spPr/>
      <dgm:t>
        <a:bodyPr/>
        <a:lstStyle/>
        <a:p>
          <a:endParaRPr lang="en-US"/>
        </a:p>
      </dgm:t>
    </dgm:pt>
    <dgm:pt modelId="{32BDD8E9-0202-4FF0-9D35-11FC5C2A21D2}" type="sibTrans" cxnId="{2BEAFE55-482A-439C-BB3E-3D9ED12468F8}">
      <dgm:prSet/>
      <dgm:spPr/>
      <dgm:t>
        <a:bodyPr/>
        <a:lstStyle/>
        <a:p>
          <a:endParaRPr lang="en-US"/>
        </a:p>
      </dgm:t>
    </dgm:pt>
    <dgm:pt modelId="{DF7C1A9C-7C13-4585-B8FC-FA8EA8AD77AB}">
      <dgm:prSet/>
      <dgm:spPr/>
      <dgm:t>
        <a:bodyPr/>
        <a:lstStyle/>
        <a:p>
          <a:r>
            <a:rPr lang="en-CA"/>
            <a:t>Determine high level solution, i.e.</a:t>
          </a:r>
          <a:endParaRPr lang="en-US"/>
        </a:p>
      </dgm:t>
    </dgm:pt>
    <dgm:pt modelId="{25314667-A66A-46BC-A43A-0207E48E2BC6}" type="parTrans" cxnId="{D7045A31-93DC-4E46-8029-65CA61805390}">
      <dgm:prSet/>
      <dgm:spPr/>
      <dgm:t>
        <a:bodyPr/>
        <a:lstStyle/>
        <a:p>
          <a:endParaRPr lang="en-US"/>
        </a:p>
      </dgm:t>
    </dgm:pt>
    <dgm:pt modelId="{1BD94BA6-0DAC-43D1-9824-58AB4F77171E}" type="sibTrans" cxnId="{D7045A31-93DC-4E46-8029-65CA61805390}">
      <dgm:prSet/>
      <dgm:spPr/>
      <dgm:t>
        <a:bodyPr/>
        <a:lstStyle/>
        <a:p>
          <a:endParaRPr lang="en-US"/>
        </a:p>
      </dgm:t>
    </dgm:pt>
    <dgm:pt modelId="{E00CF8D2-C84E-46AA-8D55-81B775F13EC2}">
      <dgm:prSet/>
      <dgm:spPr/>
      <dgm:t>
        <a:bodyPr/>
        <a:lstStyle/>
        <a:p>
          <a:r>
            <a:rPr lang="en-CA"/>
            <a:t>Raspberry PI / Arduino with wired sensor vs. WIFI enabled sensor</a:t>
          </a:r>
          <a:endParaRPr lang="en-US"/>
        </a:p>
      </dgm:t>
    </dgm:pt>
    <dgm:pt modelId="{0D65368F-A65E-4541-BCA8-50123ABD61E1}" type="parTrans" cxnId="{E0BA8227-CD41-4454-B7E8-C047F4751570}">
      <dgm:prSet/>
      <dgm:spPr/>
      <dgm:t>
        <a:bodyPr/>
        <a:lstStyle/>
        <a:p>
          <a:endParaRPr lang="en-US"/>
        </a:p>
      </dgm:t>
    </dgm:pt>
    <dgm:pt modelId="{3BD9CC88-7BB4-4820-9B87-217B2194F4AF}" type="sibTrans" cxnId="{E0BA8227-CD41-4454-B7E8-C047F4751570}">
      <dgm:prSet/>
      <dgm:spPr/>
      <dgm:t>
        <a:bodyPr/>
        <a:lstStyle/>
        <a:p>
          <a:endParaRPr lang="en-US"/>
        </a:p>
      </dgm:t>
    </dgm:pt>
    <dgm:pt modelId="{C0C715C2-5A5C-4A4E-81B7-CEFE446942B3}">
      <dgm:prSet/>
      <dgm:spPr/>
      <dgm:t>
        <a:bodyPr/>
        <a:lstStyle/>
        <a:p>
          <a:r>
            <a:rPr lang="en-CA" b="0" i="0"/>
            <a:t>Data storage: Local SD card or cloud-based</a:t>
          </a:r>
          <a:endParaRPr lang="en-US"/>
        </a:p>
      </dgm:t>
    </dgm:pt>
    <dgm:pt modelId="{BE35A131-5E97-4401-A4AA-77D31398789C}" type="parTrans" cxnId="{BFA9AB27-5D43-4A21-BFA2-D029714E33DA}">
      <dgm:prSet/>
      <dgm:spPr/>
      <dgm:t>
        <a:bodyPr/>
        <a:lstStyle/>
        <a:p>
          <a:endParaRPr lang="en-US"/>
        </a:p>
      </dgm:t>
    </dgm:pt>
    <dgm:pt modelId="{DE9FB456-1132-4D57-8CC2-207474892849}" type="sibTrans" cxnId="{BFA9AB27-5D43-4A21-BFA2-D029714E33DA}">
      <dgm:prSet/>
      <dgm:spPr/>
      <dgm:t>
        <a:bodyPr/>
        <a:lstStyle/>
        <a:p>
          <a:endParaRPr lang="en-US"/>
        </a:p>
      </dgm:t>
    </dgm:pt>
    <dgm:pt modelId="{9797BB1C-0DCE-420B-8D8E-67C21A514F01}">
      <dgm:prSet/>
      <dgm:spPr/>
      <dgm:t>
        <a:bodyPr/>
        <a:lstStyle/>
        <a:p>
          <a:r>
            <a:rPr lang="en-CA"/>
            <a:t>Research and select sensor</a:t>
          </a:r>
          <a:endParaRPr lang="en-US"/>
        </a:p>
      </dgm:t>
    </dgm:pt>
    <dgm:pt modelId="{702BBE88-6F92-4CA4-B47D-43314C0D0344}" type="parTrans" cxnId="{D4E1EF07-F423-4F44-AA30-5C29254B5643}">
      <dgm:prSet/>
      <dgm:spPr/>
      <dgm:t>
        <a:bodyPr/>
        <a:lstStyle/>
        <a:p>
          <a:endParaRPr lang="en-US"/>
        </a:p>
      </dgm:t>
    </dgm:pt>
    <dgm:pt modelId="{1D705434-D574-43DF-9CCF-E2CBF45256FD}" type="sibTrans" cxnId="{D4E1EF07-F423-4F44-AA30-5C29254B5643}">
      <dgm:prSet/>
      <dgm:spPr/>
      <dgm:t>
        <a:bodyPr/>
        <a:lstStyle/>
        <a:p>
          <a:endParaRPr lang="en-US"/>
        </a:p>
      </dgm:t>
    </dgm:pt>
    <dgm:pt modelId="{58EE7DB5-EC5D-E64D-AD13-FED1A3FB9081}" type="pres">
      <dgm:prSet presAssocID="{3BA0F6AF-E356-439C-9865-98083CC7B9A5}" presName="outerComposite" presStyleCnt="0">
        <dgm:presLayoutVars>
          <dgm:chMax val="5"/>
          <dgm:dir/>
          <dgm:resizeHandles val="exact"/>
        </dgm:presLayoutVars>
      </dgm:prSet>
      <dgm:spPr/>
    </dgm:pt>
    <dgm:pt modelId="{4D6A7249-14C3-DA44-9489-396F0DE547F7}" type="pres">
      <dgm:prSet presAssocID="{3BA0F6AF-E356-439C-9865-98083CC7B9A5}" presName="dummyMaxCanvas" presStyleCnt="0">
        <dgm:presLayoutVars/>
      </dgm:prSet>
      <dgm:spPr/>
    </dgm:pt>
    <dgm:pt modelId="{8C6404A2-6F47-1C48-81E3-D86F42A5F391}" type="pres">
      <dgm:prSet presAssocID="{3BA0F6AF-E356-439C-9865-98083CC7B9A5}" presName="ThreeNodes_1" presStyleLbl="node1" presStyleIdx="0" presStyleCnt="3">
        <dgm:presLayoutVars>
          <dgm:bulletEnabled val="1"/>
        </dgm:presLayoutVars>
      </dgm:prSet>
      <dgm:spPr/>
    </dgm:pt>
    <dgm:pt modelId="{0805B28B-33C2-D646-95FA-0ED0F682CDF4}" type="pres">
      <dgm:prSet presAssocID="{3BA0F6AF-E356-439C-9865-98083CC7B9A5}" presName="ThreeNodes_2" presStyleLbl="node1" presStyleIdx="1" presStyleCnt="3">
        <dgm:presLayoutVars>
          <dgm:bulletEnabled val="1"/>
        </dgm:presLayoutVars>
      </dgm:prSet>
      <dgm:spPr/>
    </dgm:pt>
    <dgm:pt modelId="{E8E68E5F-0439-2942-93E3-12B3E27B377A}" type="pres">
      <dgm:prSet presAssocID="{3BA0F6AF-E356-439C-9865-98083CC7B9A5}" presName="ThreeNodes_3" presStyleLbl="node1" presStyleIdx="2" presStyleCnt="3">
        <dgm:presLayoutVars>
          <dgm:bulletEnabled val="1"/>
        </dgm:presLayoutVars>
      </dgm:prSet>
      <dgm:spPr/>
    </dgm:pt>
    <dgm:pt modelId="{23DB88B4-A362-E84A-BD82-B43C4FBDF219}" type="pres">
      <dgm:prSet presAssocID="{3BA0F6AF-E356-439C-9865-98083CC7B9A5}" presName="ThreeConn_1-2" presStyleLbl="fgAccFollowNode1" presStyleIdx="0" presStyleCnt="2">
        <dgm:presLayoutVars>
          <dgm:bulletEnabled val="1"/>
        </dgm:presLayoutVars>
      </dgm:prSet>
      <dgm:spPr/>
    </dgm:pt>
    <dgm:pt modelId="{E200CA2C-E592-604E-95E9-FEAC097BB416}" type="pres">
      <dgm:prSet presAssocID="{3BA0F6AF-E356-439C-9865-98083CC7B9A5}" presName="ThreeConn_2-3" presStyleLbl="fgAccFollowNode1" presStyleIdx="1" presStyleCnt="2">
        <dgm:presLayoutVars>
          <dgm:bulletEnabled val="1"/>
        </dgm:presLayoutVars>
      </dgm:prSet>
      <dgm:spPr/>
    </dgm:pt>
    <dgm:pt modelId="{9FDE175F-1448-A94F-88D2-6A22A40618E3}" type="pres">
      <dgm:prSet presAssocID="{3BA0F6AF-E356-439C-9865-98083CC7B9A5}" presName="ThreeNodes_1_text" presStyleLbl="node1" presStyleIdx="2" presStyleCnt="3">
        <dgm:presLayoutVars>
          <dgm:bulletEnabled val="1"/>
        </dgm:presLayoutVars>
      </dgm:prSet>
      <dgm:spPr/>
    </dgm:pt>
    <dgm:pt modelId="{1A69D2B4-DC2D-F143-A028-BEBD89C5DF71}" type="pres">
      <dgm:prSet presAssocID="{3BA0F6AF-E356-439C-9865-98083CC7B9A5}" presName="ThreeNodes_2_text" presStyleLbl="node1" presStyleIdx="2" presStyleCnt="3">
        <dgm:presLayoutVars>
          <dgm:bulletEnabled val="1"/>
        </dgm:presLayoutVars>
      </dgm:prSet>
      <dgm:spPr/>
    </dgm:pt>
    <dgm:pt modelId="{157D79E7-C9A3-544E-9E39-D77CA489820A}" type="pres">
      <dgm:prSet presAssocID="{3BA0F6AF-E356-439C-9865-98083CC7B9A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7FEEF04-1FD9-5442-A435-95683E292573}" type="presOf" srcId="{32BDD8E9-0202-4FF0-9D35-11FC5C2A21D2}" destId="{23DB88B4-A362-E84A-BD82-B43C4FBDF219}" srcOrd="0" destOrd="0" presId="urn:microsoft.com/office/officeart/2005/8/layout/vProcess5"/>
    <dgm:cxn modelId="{D4E1EF07-F423-4F44-AA30-5C29254B5643}" srcId="{3BA0F6AF-E356-439C-9865-98083CC7B9A5}" destId="{9797BB1C-0DCE-420B-8D8E-67C21A514F01}" srcOrd="2" destOrd="0" parTransId="{702BBE88-6F92-4CA4-B47D-43314C0D0344}" sibTransId="{1D705434-D574-43DF-9CCF-E2CBF45256FD}"/>
    <dgm:cxn modelId="{E0BA8227-CD41-4454-B7E8-C047F4751570}" srcId="{DF7C1A9C-7C13-4585-B8FC-FA8EA8AD77AB}" destId="{E00CF8D2-C84E-46AA-8D55-81B775F13EC2}" srcOrd="0" destOrd="0" parTransId="{0D65368F-A65E-4541-BCA8-50123ABD61E1}" sibTransId="{3BD9CC88-7BB4-4820-9B87-217B2194F4AF}"/>
    <dgm:cxn modelId="{BFA9AB27-5D43-4A21-BFA2-D029714E33DA}" srcId="{DF7C1A9C-7C13-4585-B8FC-FA8EA8AD77AB}" destId="{C0C715C2-5A5C-4A4E-81B7-CEFE446942B3}" srcOrd="1" destOrd="0" parTransId="{BE35A131-5E97-4401-A4AA-77D31398789C}" sibTransId="{DE9FB456-1132-4D57-8CC2-207474892849}"/>
    <dgm:cxn modelId="{37116028-6D96-6B44-A04C-D2C06DAA528C}" type="presOf" srcId="{154DFF1E-E48F-4D35-AD08-4027135F0245}" destId="{9FDE175F-1448-A94F-88D2-6A22A40618E3}" srcOrd="1" destOrd="0" presId="urn:microsoft.com/office/officeart/2005/8/layout/vProcess5"/>
    <dgm:cxn modelId="{D7045A31-93DC-4E46-8029-65CA61805390}" srcId="{3BA0F6AF-E356-439C-9865-98083CC7B9A5}" destId="{DF7C1A9C-7C13-4585-B8FC-FA8EA8AD77AB}" srcOrd="1" destOrd="0" parTransId="{25314667-A66A-46BC-A43A-0207E48E2BC6}" sibTransId="{1BD94BA6-0DAC-43D1-9824-58AB4F77171E}"/>
    <dgm:cxn modelId="{D0E6D548-2702-F442-99AE-5C5124FE058E}" type="presOf" srcId="{9797BB1C-0DCE-420B-8D8E-67C21A514F01}" destId="{E8E68E5F-0439-2942-93E3-12B3E27B377A}" srcOrd="0" destOrd="0" presId="urn:microsoft.com/office/officeart/2005/8/layout/vProcess5"/>
    <dgm:cxn modelId="{2BEAFE55-482A-439C-BB3E-3D9ED12468F8}" srcId="{3BA0F6AF-E356-439C-9865-98083CC7B9A5}" destId="{154DFF1E-E48F-4D35-AD08-4027135F0245}" srcOrd="0" destOrd="0" parTransId="{0F8CEDCD-47A9-45B8-B888-2B1AFE9181B6}" sibTransId="{32BDD8E9-0202-4FF0-9D35-11FC5C2A21D2}"/>
    <dgm:cxn modelId="{23711561-9548-E646-AE47-7B4B3FF89748}" type="presOf" srcId="{1BD94BA6-0DAC-43D1-9824-58AB4F77171E}" destId="{E200CA2C-E592-604E-95E9-FEAC097BB416}" srcOrd="0" destOrd="0" presId="urn:microsoft.com/office/officeart/2005/8/layout/vProcess5"/>
    <dgm:cxn modelId="{1CFA0B79-AD99-4341-8C10-1F72161667D2}" type="presOf" srcId="{C0C715C2-5A5C-4A4E-81B7-CEFE446942B3}" destId="{0805B28B-33C2-D646-95FA-0ED0F682CDF4}" srcOrd="0" destOrd="2" presId="urn:microsoft.com/office/officeart/2005/8/layout/vProcess5"/>
    <dgm:cxn modelId="{D8EEDB7C-F84E-5D44-8873-3D101B834B75}" type="presOf" srcId="{9797BB1C-0DCE-420B-8D8E-67C21A514F01}" destId="{157D79E7-C9A3-544E-9E39-D77CA489820A}" srcOrd="1" destOrd="0" presId="urn:microsoft.com/office/officeart/2005/8/layout/vProcess5"/>
    <dgm:cxn modelId="{9D036687-5DC2-1447-8BAA-16094DCFB5E5}" type="presOf" srcId="{154DFF1E-E48F-4D35-AD08-4027135F0245}" destId="{8C6404A2-6F47-1C48-81E3-D86F42A5F391}" srcOrd="0" destOrd="0" presId="urn:microsoft.com/office/officeart/2005/8/layout/vProcess5"/>
    <dgm:cxn modelId="{CADB8797-EAFA-DF47-BE7D-602C9E48EF81}" type="presOf" srcId="{E00CF8D2-C84E-46AA-8D55-81B775F13EC2}" destId="{1A69D2B4-DC2D-F143-A028-BEBD89C5DF71}" srcOrd="1" destOrd="1" presId="urn:microsoft.com/office/officeart/2005/8/layout/vProcess5"/>
    <dgm:cxn modelId="{E29870C0-A327-384D-AA52-992257331689}" type="presOf" srcId="{DF7C1A9C-7C13-4585-B8FC-FA8EA8AD77AB}" destId="{1A69D2B4-DC2D-F143-A028-BEBD89C5DF71}" srcOrd="1" destOrd="0" presId="urn:microsoft.com/office/officeart/2005/8/layout/vProcess5"/>
    <dgm:cxn modelId="{FE0ECAC7-DA57-0148-BBBD-EA600B2D536A}" type="presOf" srcId="{3BA0F6AF-E356-439C-9865-98083CC7B9A5}" destId="{58EE7DB5-EC5D-E64D-AD13-FED1A3FB9081}" srcOrd="0" destOrd="0" presId="urn:microsoft.com/office/officeart/2005/8/layout/vProcess5"/>
    <dgm:cxn modelId="{98C6B1D2-88DD-B749-9B3C-6F491700E138}" type="presOf" srcId="{E00CF8D2-C84E-46AA-8D55-81B775F13EC2}" destId="{0805B28B-33C2-D646-95FA-0ED0F682CDF4}" srcOrd="0" destOrd="1" presId="urn:microsoft.com/office/officeart/2005/8/layout/vProcess5"/>
    <dgm:cxn modelId="{00E8D8F1-37C0-4849-9A65-2AE0FC1B6BC9}" type="presOf" srcId="{C0C715C2-5A5C-4A4E-81B7-CEFE446942B3}" destId="{1A69D2B4-DC2D-F143-A028-BEBD89C5DF71}" srcOrd="1" destOrd="2" presId="urn:microsoft.com/office/officeart/2005/8/layout/vProcess5"/>
    <dgm:cxn modelId="{7E707CF7-CF01-C74A-829E-989CCB2528B7}" type="presOf" srcId="{DF7C1A9C-7C13-4585-B8FC-FA8EA8AD77AB}" destId="{0805B28B-33C2-D646-95FA-0ED0F682CDF4}" srcOrd="0" destOrd="0" presId="urn:microsoft.com/office/officeart/2005/8/layout/vProcess5"/>
    <dgm:cxn modelId="{F009D4B9-BB84-124F-906C-5A46163AF54A}" type="presParOf" srcId="{58EE7DB5-EC5D-E64D-AD13-FED1A3FB9081}" destId="{4D6A7249-14C3-DA44-9489-396F0DE547F7}" srcOrd="0" destOrd="0" presId="urn:microsoft.com/office/officeart/2005/8/layout/vProcess5"/>
    <dgm:cxn modelId="{0B960907-4326-8B41-9362-916D30DCD0FE}" type="presParOf" srcId="{58EE7DB5-EC5D-E64D-AD13-FED1A3FB9081}" destId="{8C6404A2-6F47-1C48-81E3-D86F42A5F391}" srcOrd="1" destOrd="0" presId="urn:microsoft.com/office/officeart/2005/8/layout/vProcess5"/>
    <dgm:cxn modelId="{947DBE84-47F8-F840-9085-B92BB2A19456}" type="presParOf" srcId="{58EE7DB5-EC5D-E64D-AD13-FED1A3FB9081}" destId="{0805B28B-33C2-D646-95FA-0ED0F682CDF4}" srcOrd="2" destOrd="0" presId="urn:microsoft.com/office/officeart/2005/8/layout/vProcess5"/>
    <dgm:cxn modelId="{4368E41D-AC2C-1041-97C9-187CB05CBF0C}" type="presParOf" srcId="{58EE7DB5-EC5D-E64D-AD13-FED1A3FB9081}" destId="{E8E68E5F-0439-2942-93E3-12B3E27B377A}" srcOrd="3" destOrd="0" presId="urn:microsoft.com/office/officeart/2005/8/layout/vProcess5"/>
    <dgm:cxn modelId="{4438049E-60A3-5E48-942A-B6D413B4EF79}" type="presParOf" srcId="{58EE7DB5-EC5D-E64D-AD13-FED1A3FB9081}" destId="{23DB88B4-A362-E84A-BD82-B43C4FBDF219}" srcOrd="4" destOrd="0" presId="urn:microsoft.com/office/officeart/2005/8/layout/vProcess5"/>
    <dgm:cxn modelId="{48F32ADD-79A3-344F-BA2D-AFCCD9CB2128}" type="presParOf" srcId="{58EE7DB5-EC5D-E64D-AD13-FED1A3FB9081}" destId="{E200CA2C-E592-604E-95E9-FEAC097BB416}" srcOrd="5" destOrd="0" presId="urn:microsoft.com/office/officeart/2005/8/layout/vProcess5"/>
    <dgm:cxn modelId="{CB7AF2DC-4905-B141-A236-DBBCAA2606E9}" type="presParOf" srcId="{58EE7DB5-EC5D-E64D-AD13-FED1A3FB9081}" destId="{9FDE175F-1448-A94F-88D2-6A22A40618E3}" srcOrd="6" destOrd="0" presId="urn:microsoft.com/office/officeart/2005/8/layout/vProcess5"/>
    <dgm:cxn modelId="{BB9A0FE0-23A6-FD47-8649-8470591FE0DF}" type="presParOf" srcId="{58EE7DB5-EC5D-E64D-AD13-FED1A3FB9081}" destId="{1A69D2B4-DC2D-F143-A028-BEBD89C5DF71}" srcOrd="7" destOrd="0" presId="urn:microsoft.com/office/officeart/2005/8/layout/vProcess5"/>
    <dgm:cxn modelId="{3DDEF6FD-603C-E54D-9AA7-22FB6B76E526}" type="presParOf" srcId="{58EE7DB5-EC5D-E64D-AD13-FED1A3FB9081}" destId="{157D79E7-C9A3-544E-9E39-D77CA489820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404A2-6F47-1C48-81E3-D86F42A5F391}">
      <dsp:nvSpPr>
        <dsp:cNvPr id="0" name=""/>
        <dsp:cNvSpPr/>
      </dsp:nvSpPr>
      <dsp:spPr>
        <a:xfrm>
          <a:off x="0" y="0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0" kern="1200"/>
            <a:t>Identified business needs </a:t>
          </a:r>
          <a:r>
            <a:rPr lang="en-CA" sz="1500" i="0" kern="1200"/>
            <a:t>from Saugeen Summerleaf</a:t>
          </a:r>
          <a:endParaRPr lang="en-US" sz="1500" kern="1200"/>
        </a:p>
      </dsp:txBody>
      <dsp:txXfrm>
        <a:off x="36631" y="36631"/>
        <a:ext cx="3110218" cy="1177414"/>
      </dsp:txXfrm>
    </dsp:sp>
    <dsp:sp modelId="{0805B28B-33C2-D646-95FA-0ED0F682CDF4}">
      <dsp:nvSpPr>
        <dsp:cNvPr id="0" name=""/>
        <dsp:cNvSpPr/>
      </dsp:nvSpPr>
      <dsp:spPr>
        <a:xfrm>
          <a:off x="393511" y="1459122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Determine high level solution, i.e.</a:t>
          </a:r>
          <a:endParaRPr lang="en-US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Raspberry PI / Arduino with wired sensor vs. WIFI enabled sensor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b="0" i="0" kern="1200"/>
            <a:t>Data storage: Local SD card or cloud-based</a:t>
          </a:r>
          <a:endParaRPr lang="en-US" sz="1200" kern="1200"/>
        </a:p>
      </dsp:txBody>
      <dsp:txXfrm>
        <a:off x="430142" y="1495753"/>
        <a:ext cx="3180082" cy="1177414"/>
      </dsp:txXfrm>
    </dsp:sp>
    <dsp:sp modelId="{E8E68E5F-0439-2942-93E3-12B3E27B377A}">
      <dsp:nvSpPr>
        <dsp:cNvPr id="0" name=""/>
        <dsp:cNvSpPr/>
      </dsp:nvSpPr>
      <dsp:spPr>
        <a:xfrm>
          <a:off x="787022" y="2918244"/>
          <a:ext cx="4459795" cy="1250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Research and select sensor</a:t>
          </a:r>
          <a:endParaRPr lang="en-US" sz="1500" kern="1200"/>
        </a:p>
      </dsp:txBody>
      <dsp:txXfrm>
        <a:off x="823653" y="2954875"/>
        <a:ext cx="3180082" cy="1177414"/>
      </dsp:txXfrm>
    </dsp:sp>
    <dsp:sp modelId="{23DB88B4-A362-E84A-BD82-B43C4FBDF219}">
      <dsp:nvSpPr>
        <dsp:cNvPr id="0" name=""/>
        <dsp:cNvSpPr/>
      </dsp:nvSpPr>
      <dsp:spPr>
        <a:xfrm>
          <a:off x="3646855" y="948429"/>
          <a:ext cx="812939" cy="8129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29766" y="948429"/>
        <a:ext cx="447117" cy="611737"/>
      </dsp:txXfrm>
    </dsp:sp>
    <dsp:sp modelId="{E200CA2C-E592-604E-95E9-FEAC097BB416}">
      <dsp:nvSpPr>
        <dsp:cNvPr id="0" name=""/>
        <dsp:cNvSpPr/>
      </dsp:nvSpPr>
      <dsp:spPr>
        <a:xfrm>
          <a:off x="4040367" y="2399214"/>
          <a:ext cx="812939" cy="8129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23278" y="2399214"/>
        <a:ext cx="447117" cy="611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BB9-0663-3A31-959B-45448BC0E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73045"/>
            <a:ext cx="8915399" cy="2895418"/>
          </a:xfrm>
        </p:spPr>
        <p:txBody>
          <a:bodyPr>
            <a:normAutofit/>
          </a:bodyPr>
          <a:lstStyle/>
          <a:p>
            <a:r>
              <a:rPr lang="en-US" dirty="0" err="1"/>
              <a:t>BudWatch</a:t>
            </a:r>
            <a:br>
              <a:rPr lang="en-US" dirty="0"/>
            </a:br>
            <a:r>
              <a:rPr lang="en-US" sz="3600" dirty="0"/>
              <a:t>Temperature and Humidity Monitoring System for Cannabis Storage Boxes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BF7DE-D4AB-3FE3-0F57-819B7E404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4571806"/>
            <a:ext cx="8915399" cy="11262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Jay Urscheler, Feb 15, 2025</a:t>
            </a:r>
          </a:p>
          <a:p>
            <a:r>
              <a:rPr lang="en-US" dirty="0"/>
              <a:t>George Brown College Capstone COMP3099</a:t>
            </a:r>
          </a:p>
          <a:p>
            <a:endParaRPr lang="en-US" dirty="0"/>
          </a:p>
          <a:p>
            <a:r>
              <a:rPr lang="en-US" dirty="0"/>
              <a:t>Project for </a:t>
            </a:r>
            <a:r>
              <a:rPr lang="en-US" dirty="0" err="1"/>
              <a:t>Summerleaf</a:t>
            </a:r>
            <a:r>
              <a:rPr lang="en-US" dirty="0"/>
              <a:t> Saugeen, Sauble Beach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FDFAB-DEFB-0CBB-64FA-B3E3C95B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5698089"/>
            <a:ext cx="2054654" cy="10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246E-6C99-B8E6-DBF5-EC7F00BF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AAA6-F5AE-578E-AF55-0C996A14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C16-ADB5-1155-339D-7EE191B9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Fix sensor in storage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Combine prototyping scripts (fetch data script and store to DB script)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Improve Cloud API authentication so not to hardcode passwords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Create and host web application to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279909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40BC4-05F4-6E54-CCEA-31C0FF0F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C1BF-A715-E6D8-D58E-4262E5AB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707D-1E18-8F7A-652A-0B85B05B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Purchase additional sensors to test collection and visualization of multiple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Train business manager on how to use the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Provide instructions and documentation to business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3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4C75-5C44-D42B-7AAE-6C1FABD5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FAB7-D1B2-606A-1D52-6496DADF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3EE0B-064D-954C-E991-E5919D2E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solution is working good, customer is considering deploying solution in sister store as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Setup SQL Server backup and maintenance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other maintenance should be needed with this solution</a:t>
            </a:r>
          </a:p>
        </p:txBody>
      </p:sp>
    </p:spTree>
    <p:extLst>
      <p:ext uri="{BB962C8B-B14F-4D97-AF65-F5344CB8AC3E}">
        <p14:creationId xmlns:p14="http://schemas.microsoft.com/office/powerpoint/2010/main" val="5813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B1884-5075-092E-863B-DACB6D20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2D691-46AE-F2BA-F204-086DAF8C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2C60-4916-83E9-B0FA-1472FE0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lot of time was spent finding a sensor that is not wired and supports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wifi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either directly or via a gateway.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Was able to use different aspects of what I learned in the past 3 years such as MS SQL Server, Python programming, Web development, protocols such as HTTP (for REST APIs) and of course Project Management.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Enjoyed working on a real project that will actually be used, rather than just a school project.</a:t>
            </a:r>
          </a:p>
        </p:txBody>
      </p:sp>
    </p:spTree>
    <p:extLst>
      <p:ext uri="{BB962C8B-B14F-4D97-AF65-F5344CB8AC3E}">
        <p14:creationId xmlns:p14="http://schemas.microsoft.com/office/powerpoint/2010/main" val="59593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38A92-28F2-23FA-7CB1-64B1F27A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F5ACB8-090E-8887-6569-1DB7687F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Questions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6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9B4F3A-AE4E-DC0D-5A93-EFE59046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0D02C-01D5-E02B-8677-7E7890D5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49" r="2098"/>
          <a:stretch/>
        </p:blipFill>
        <p:spPr>
          <a:xfrm>
            <a:off x="0" y="-9225"/>
            <a:ext cx="289187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593E5-A774-7D71-D95B-9340A1946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CA" b="1" i="0">
                <a:effectLst/>
                <a:latin typeface="Inter"/>
              </a:rPr>
              <a:t>Objective</a:t>
            </a:r>
            <a:r>
              <a:rPr lang="en-CA" b="0" i="0">
                <a:effectLst/>
                <a:latin typeface="Inter"/>
              </a:rPr>
              <a:t>: Develop a system to monitor temperature and humidity in cannabis storage boxes.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CA" b="1" i="0">
                <a:effectLst/>
                <a:latin typeface="Inter"/>
              </a:rPr>
              <a:t>Purpose</a:t>
            </a:r>
            <a:r>
              <a:rPr lang="en-CA" b="0" i="0">
                <a:effectLst/>
                <a:latin typeface="Inter"/>
              </a:rPr>
              <a:t>: Ensure optimal storage conditions for Summerleaf Saugeen’s products.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Scope</a:t>
            </a:r>
            <a:r>
              <a:rPr lang="en-CA" b="0" i="0">
                <a:effectLst/>
                <a:latin typeface="Inter"/>
              </a:rPr>
              <a:t>: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Design and build a sensor-based monitoring system.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Collect, store, and visualize data.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Ø"/>
            </a:pPr>
            <a:r>
              <a:rPr lang="en-CA" b="0" i="0">
                <a:effectLst/>
                <a:latin typeface="Inter"/>
              </a:rPr>
              <a:t>Provide a user-friendly solution for the business.</a:t>
            </a:r>
          </a:p>
        </p:txBody>
      </p:sp>
    </p:spTree>
    <p:extLst>
      <p:ext uri="{BB962C8B-B14F-4D97-AF65-F5344CB8AC3E}">
        <p14:creationId xmlns:p14="http://schemas.microsoft.com/office/powerpoint/2010/main" val="44352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B433EA-D74E-D67A-E001-198C5D88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9851E3A-A987-4859-9987-B13096D97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12D296-A22C-4E21-9C75-3E67301E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1A1238F3-0B39-40D0-8C3F-BDBAAE1E3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604D379A-6934-4295-9EF2-BDD404CB5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3C1E9A55-61F7-4040-8274-782A429D8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6DBD7D8E-F59B-4CA6-93DC-2D936BC79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A2E5C3E-887D-4D86-8D20-C306EEA8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983E4218-35DF-4531-9FFB-196FE4A70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8D0B9266-FB4F-4A11-9906-D8893026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4D68D567-E1FF-4421-A5A7-0FB5B6CCF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162E82F3-E7FB-46D6-A67C-19F349F67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29237D49-4974-49A3-ADFD-719D2A37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15684C6D-1CAF-400F-AFB5-24C18BE66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D71E86AF-F2C2-497D-8C63-1A633C056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FCB706A-A0EA-484D-93DC-B2CED03B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A78D4A50-94B5-4EAE-B4AF-79D6DE9A2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F465FEEF-4A9D-48D0-AD78-3F03C5153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0B9FF3DB-CBEC-4D4E-B28F-CABCB9980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5BC3B0B-20C8-4F1E-8120-9E6C5BA8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C2D0EEAB-704C-4DBC-A730-7F8FFBEFC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8ADC598E-AAD3-4049-A1F7-D6BA27876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080514FC-72C0-4BBE-8376-E2DD52C79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B76B3E91-F388-454F-8306-D64D08895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A24F85CC-2609-497D-A3BE-D128CE9E2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026D0D91-F7BF-49FB-90D4-56B7B0FF8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E3F29555-7107-4106-81BD-CA8763BD6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68AF4D70-6597-4A7A-ABDD-30A8178BB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BFC7AE-97EE-7770-094F-8D46FDAC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71D8553-2EA7-406A-A46F-8B3986C25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4" name="Freeform 11">
            <a:extLst>
              <a:ext uri="{FF2B5EF4-FFF2-40B4-BE49-F238E27FC236}">
                <a16:creationId xmlns:a16="http://schemas.microsoft.com/office/drawing/2014/main" id="{5DE9A097-EFD3-4BA8-A9ED-6A278D3C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8670-7A6E-FCB8-6182-39EAFA1E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" r="-6" b="-6"/>
          <a:stretch/>
        </p:blipFill>
        <p:spPr>
          <a:xfrm>
            <a:off x="20" y="-192427"/>
            <a:ext cx="2878025" cy="3621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9B36D-AC6D-89EF-3D2B-6BF08FC9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942"/>
          <a:stretch/>
        </p:blipFill>
        <p:spPr>
          <a:xfrm>
            <a:off x="19" y="3429000"/>
            <a:ext cx="2878809" cy="3595392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ED4CAA9-D1DB-4EAE-88BD-A149B54F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2733254" cy="0"/>
          </a:xfrm>
          <a:prstGeom prst="line">
            <a:avLst/>
          </a:prstGeom>
          <a:ln w="50800" cap="flat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2F34-3EAF-7039-30A9-555E2A9B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Local cannabis store (</a:t>
            </a:r>
            <a:r>
              <a:rPr lang="en-US" err="1"/>
              <a:t>Summerleaf</a:t>
            </a:r>
            <a:r>
              <a:rPr lang="en-US"/>
              <a:t> Saugeen) has concerns on humidity in storage room, where cannabis products are stored in storage boxes. </a:t>
            </a:r>
          </a:p>
          <a:p>
            <a:pPr marL="0" indent="0">
              <a:buNone/>
            </a:pPr>
            <a:r>
              <a:rPr lang="en-US"/>
              <a:t>Cannabis products should be stored between </a:t>
            </a:r>
            <a:r>
              <a:rPr lang="en-CA" i="0">
                <a:effectLst/>
              </a:rPr>
              <a:t>15-21°C and 55-62% humidity.</a:t>
            </a:r>
          </a:p>
          <a:p>
            <a:pPr marL="0" indent="0">
              <a:buNone/>
            </a:pPr>
            <a:r>
              <a:rPr lang="en-CA"/>
              <a:t>Store owner would like to be able to monitor the temperature of each storage container and ideally get notified if the temperature or humidity falls outside of the above-mentioned threshold.</a:t>
            </a:r>
          </a:p>
          <a:p>
            <a:pPr marL="0" indent="0">
              <a:buNone/>
            </a:pPr>
            <a:endParaRPr lang="en-CA" i="0"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3E340-0E7D-7036-C7A7-A8454ADC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F910-7459-EA23-B496-615A0325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0410-DEF4-6767-B9F3-121FA6791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sz="2400" b="1" i="0" dirty="0">
                <a:effectLst/>
                <a:latin typeface="Inter"/>
              </a:rPr>
              <a:t>Phases</a:t>
            </a:r>
            <a:r>
              <a:rPr lang="en-CA" sz="2400" b="0" i="0" dirty="0">
                <a:effectLst/>
                <a:latin typeface="Inter"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Research and Requirements Gathering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System Design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Prototyping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Implementation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Data Management and Visualization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Testing and Validation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Inter"/>
              </a:rPr>
              <a:t>Deployment and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5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7E28-543C-F177-19F2-8D1A5940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Requirements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D8830D4-5FF1-1E82-4EF6-96DEB3C9F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66112"/>
              </p:ext>
            </p:extLst>
          </p:nvPr>
        </p:nvGraphicFramePr>
        <p:xfrm>
          <a:off x="2341999" y="1775364"/>
          <a:ext cx="5246818" cy="416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07617FB-4D23-33C4-1C4A-3B166AE81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812" y="2075934"/>
            <a:ext cx="2916741" cy="4053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E7859-D776-E8F2-C9D7-BA88E4F52E89}"/>
              </a:ext>
            </a:extLst>
          </p:cNvPr>
          <p:cNvSpPr txBox="1"/>
          <p:nvPr/>
        </p:nvSpPr>
        <p:spPr>
          <a:xfrm>
            <a:off x="7423753" y="40771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FE175-F2E7-E0E0-6C49-1ACC30B3F890}"/>
              </a:ext>
            </a:extLst>
          </p:cNvPr>
          <p:cNvSpPr txBox="1"/>
          <p:nvPr/>
        </p:nvSpPr>
        <p:spPr>
          <a:xfrm>
            <a:off x="7771509" y="342900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43495C-C662-FFEF-55BD-801D3229B01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647070" y="3613666"/>
            <a:ext cx="323935" cy="463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451A73-488E-6CE9-58A5-D56767BB6D5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23120" y="4261769"/>
            <a:ext cx="805085" cy="5065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FC5DE-BADF-3D2F-3011-0B466B42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D0DC8-7AB1-E8E9-BBBE-929184D9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6775-1853-02CD-742F-7806B07F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Hardware Design</a:t>
            </a:r>
            <a:endParaRPr lang="en-CA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Bluetooth sensors placed inside storage boxes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Sensor Gateway placed in room with BT connectivity to sensor and WIFI to cloud</a:t>
            </a:r>
            <a:br>
              <a:rPr lang="en-CA" b="0" i="0">
                <a:effectLst/>
                <a:latin typeface="Inter"/>
              </a:rPr>
            </a:br>
            <a:endParaRPr lang="en-CA" b="0" i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b="1" i="0">
                <a:effectLst/>
                <a:latin typeface="Inter"/>
              </a:rPr>
              <a:t>Software Design</a:t>
            </a:r>
            <a:endParaRPr lang="en-CA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Python code to periodically read sensor data via Sensor provide cloud API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Data stored in MS SQL database on local PC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Inter"/>
              </a:rPr>
              <a:t>Simple dashboard for visualization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8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2349-2DA0-8305-C81A-49F5075F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9CE8B-588F-1D7C-95A8-0F848B1D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</a:p>
        </p:txBody>
      </p:sp>
      <p:pic>
        <p:nvPicPr>
          <p:cNvPr id="6" name="Graphic 5" descr="Wireless router outline">
            <a:extLst>
              <a:ext uri="{FF2B5EF4-FFF2-40B4-BE49-F238E27FC236}">
                <a16:creationId xmlns:a16="http://schemas.microsoft.com/office/drawing/2014/main" id="{ABF201F1-42D8-3DA2-5F87-CA7A18D6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3495" y="3339709"/>
            <a:ext cx="914400" cy="9144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9CE521B1-9357-B90A-3C39-8CCB03E2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11544"/>
            <a:ext cx="1507524" cy="1205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B07BF-E955-27AD-10A5-AA0E7BF62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175" y="3875144"/>
            <a:ext cx="914400" cy="9088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917C19-D6D0-7028-54D8-26B62D63064C}"/>
              </a:ext>
            </a:extLst>
          </p:cNvPr>
          <p:cNvGrpSpPr/>
          <p:nvPr/>
        </p:nvGrpSpPr>
        <p:grpSpPr>
          <a:xfrm>
            <a:off x="2710691" y="5374718"/>
            <a:ext cx="1211828" cy="877792"/>
            <a:chOff x="6355937" y="5278559"/>
            <a:chExt cx="1211828" cy="8777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F2FCF7-243E-F4DF-8686-81592F55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BEA11E-FD2A-233F-0AC6-DD33337A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3B22D-3055-6DA2-A287-5222CF8DE140}"/>
              </a:ext>
            </a:extLst>
          </p:cNvPr>
          <p:cNvGrpSpPr/>
          <p:nvPr/>
        </p:nvGrpSpPr>
        <p:grpSpPr>
          <a:xfrm>
            <a:off x="4074053" y="5316715"/>
            <a:ext cx="1211828" cy="877792"/>
            <a:chOff x="6355937" y="5278559"/>
            <a:chExt cx="1211828" cy="8777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1522D4-0BFC-59A8-EA4D-99DC26BC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00F9DF-11AA-F665-6DD1-9ECB8188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9505DB9-8FD7-0594-7387-36330CE6C53B}"/>
              </a:ext>
            </a:extLst>
          </p:cNvPr>
          <p:cNvSpPr/>
          <p:nvPr/>
        </p:nvSpPr>
        <p:spPr>
          <a:xfrm>
            <a:off x="2224213" y="3194217"/>
            <a:ext cx="4683211" cy="33009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DDE03-3C96-CE8C-4421-1E5EE5BAA32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3206446" y="4784036"/>
            <a:ext cx="685929" cy="59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3DBDD0-6A10-D75C-3BF4-D0C452C2844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023127" y="4813037"/>
            <a:ext cx="546681" cy="50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0695C5-536B-7231-3B46-AA7B92AF245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349575" y="4068123"/>
            <a:ext cx="543920" cy="26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C8EBF7-57C5-5699-B647-A5B720B1E3A1}"/>
              </a:ext>
            </a:extLst>
          </p:cNvPr>
          <p:cNvGrpSpPr/>
          <p:nvPr/>
        </p:nvGrpSpPr>
        <p:grpSpPr>
          <a:xfrm>
            <a:off x="5472731" y="5310279"/>
            <a:ext cx="1211828" cy="877792"/>
            <a:chOff x="6355937" y="5278559"/>
            <a:chExt cx="1211828" cy="87779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3C69FFB-FFC4-8DB1-2EE4-75B526485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5937" y="5435025"/>
              <a:ext cx="1211828" cy="7213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5D6C14-5AB9-8FA2-B544-96EC2BB9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0032" y="5278559"/>
              <a:ext cx="383319" cy="380893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9737C8-F177-FE33-2769-90B06D50D4F2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155283" y="4766146"/>
            <a:ext cx="1813203" cy="54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47833E-B795-6220-3851-B0C9160DFD09}"/>
              </a:ext>
            </a:extLst>
          </p:cNvPr>
          <p:cNvCxnSpPr>
            <a:cxnSpLocks/>
          </p:cNvCxnSpPr>
          <p:nvPr/>
        </p:nvCxnSpPr>
        <p:spPr>
          <a:xfrm flipV="1">
            <a:off x="5399900" y="2536246"/>
            <a:ext cx="857046" cy="89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24E7FA-F523-A84C-8A9B-6ABDD54356BD}"/>
              </a:ext>
            </a:extLst>
          </p:cNvPr>
          <p:cNvSpPr txBox="1"/>
          <p:nvPr/>
        </p:nvSpPr>
        <p:spPr>
          <a:xfrm>
            <a:off x="5574087" y="3523206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Wifi</a:t>
            </a:r>
            <a:r>
              <a:rPr lang="en-US" sz="1600" dirty="0"/>
              <a:t> router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1B1E5-DED9-5443-B930-AE78548C392A}"/>
              </a:ext>
            </a:extLst>
          </p:cNvPr>
          <p:cNvSpPr txBox="1"/>
          <p:nvPr/>
        </p:nvSpPr>
        <p:spPr>
          <a:xfrm>
            <a:off x="3081612" y="6169149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containers with sensor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57725-278F-367A-DC94-F99E415861C4}"/>
              </a:ext>
            </a:extLst>
          </p:cNvPr>
          <p:cNvSpPr txBox="1"/>
          <p:nvPr/>
        </p:nvSpPr>
        <p:spPr>
          <a:xfrm>
            <a:off x="2328283" y="4178573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Sensor</a:t>
            </a:r>
          </a:p>
          <a:p>
            <a:pPr algn="r"/>
            <a:r>
              <a:rPr lang="en-US" sz="1600" dirty="0"/>
              <a:t>gateway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054F6-F6BD-0D37-9BD4-2BB46EAA234F}"/>
              </a:ext>
            </a:extLst>
          </p:cNvPr>
          <p:cNvSpPr txBox="1"/>
          <p:nvPr/>
        </p:nvSpPr>
        <p:spPr>
          <a:xfrm>
            <a:off x="4796253" y="4717830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Bluetooth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AD27FC-8942-7FFB-CDA5-1CFC82D6F4B7}"/>
              </a:ext>
            </a:extLst>
          </p:cNvPr>
          <p:cNvSpPr txBox="1"/>
          <p:nvPr/>
        </p:nvSpPr>
        <p:spPr>
          <a:xfrm>
            <a:off x="4184489" y="3884134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47953E-2A4C-0D81-6CC3-8525894D17CA}"/>
              </a:ext>
            </a:extLst>
          </p:cNvPr>
          <p:cNvSpPr txBox="1"/>
          <p:nvPr/>
        </p:nvSpPr>
        <p:spPr>
          <a:xfrm>
            <a:off x="5358332" y="2599908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C2B0F7-11D3-82CE-7854-3191C1060B6C}"/>
              </a:ext>
            </a:extLst>
          </p:cNvPr>
          <p:cNvSpPr txBox="1"/>
          <p:nvPr/>
        </p:nvSpPr>
        <p:spPr>
          <a:xfrm>
            <a:off x="5523247" y="1559727"/>
            <a:ext cx="2176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SensorPush</a:t>
            </a:r>
            <a:r>
              <a:rPr lang="en-US" sz="1600" dirty="0"/>
              <a:t>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0CC5B-EBC7-A91B-C2DB-86100A8BEED3}"/>
              </a:ext>
            </a:extLst>
          </p:cNvPr>
          <p:cNvSpPr txBox="1"/>
          <p:nvPr/>
        </p:nvSpPr>
        <p:spPr>
          <a:xfrm>
            <a:off x="2211717" y="3181730"/>
            <a:ext cx="255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Location: 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2D5267-575C-AA32-0C09-F3E382200F1E}"/>
              </a:ext>
            </a:extLst>
          </p:cNvPr>
          <p:cNvSpPr/>
          <p:nvPr/>
        </p:nvSpPr>
        <p:spPr>
          <a:xfrm>
            <a:off x="7235100" y="3206704"/>
            <a:ext cx="4683211" cy="33009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355E8E-4FB2-D2A0-F9D4-FC35946D4033}"/>
              </a:ext>
            </a:extLst>
          </p:cNvPr>
          <p:cNvSpPr txBox="1"/>
          <p:nvPr/>
        </p:nvSpPr>
        <p:spPr>
          <a:xfrm>
            <a:off x="9340727" y="3231371"/>
            <a:ext cx="255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Location: Office</a:t>
            </a:r>
          </a:p>
        </p:txBody>
      </p:sp>
      <p:pic>
        <p:nvPicPr>
          <p:cNvPr id="51" name="Graphic 50" descr="Database outline">
            <a:extLst>
              <a:ext uri="{FF2B5EF4-FFF2-40B4-BE49-F238E27FC236}">
                <a16:creationId xmlns:a16="http://schemas.microsoft.com/office/drawing/2014/main" id="{B69DBF79-5C62-4922-57D9-191DBF39DE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276" y="5386632"/>
            <a:ext cx="621952" cy="621952"/>
          </a:xfrm>
          <a:prstGeom prst="rect">
            <a:avLst/>
          </a:prstGeom>
        </p:spPr>
      </p:pic>
      <p:pic>
        <p:nvPicPr>
          <p:cNvPr id="55" name="Graphic 54" descr="Computer outline">
            <a:extLst>
              <a:ext uri="{FF2B5EF4-FFF2-40B4-BE49-F238E27FC236}">
                <a16:creationId xmlns:a16="http://schemas.microsoft.com/office/drawing/2014/main" id="{6C791C22-B884-42A0-C9B2-DE99D81695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9845" y="4533662"/>
            <a:ext cx="749997" cy="74999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AD979-F74D-929D-8E6E-8D79A98AC725}"/>
              </a:ext>
            </a:extLst>
          </p:cNvPr>
          <p:cNvCxnSpPr>
            <a:cxnSpLocks/>
          </p:cNvCxnSpPr>
          <p:nvPr/>
        </p:nvCxnSpPr>
        <p:spPr>
          <a:xfrm>
            <a:off x="7537354" y="2536246"/>
            <a:ext cx="718299" cy="113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Web design outline">
            <a:extLst>
              <a:ext uri="{FF2B5EF4-FFF2-40B4-BE49-F238E27FC236}">
                <a16:creationId xmlns:a16="http://schemas.microsoft.com/office/drawing/2014/main" id="{E2B33A95-0515-BC0B-71DC-5DF80CD438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7883" y="3929409"/>
            <a:ext cx="573525" cy="57352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5B48146-5EE2-6CAB-1810-C9DB6B0E3341}"/>
              </a:ext>
            </a:extLst>
          </p:cNvPr>
          <p:cNvSpPr/>
          <p:nvPr/>
        </p:nvSpPr>
        <p:spPr>
          <a:xfrm>
            <a:off x="7641428" y="3674462"/>
            <a:ext cx="2222289" cy="249468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5EDD9D-7B5A-B710-3EC3-2652F3384674}"/>
              </a:ext>
            </a:extLst>
          </p:cNvPr>
          <p:cNvSpPr txBox="1"/>
          <p:nvPr/>
        </p:nvSpPr>
        <p:spPr>
          <a:xfrm>
            <a:off x="8411408" y="4036466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Python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7EBE91-FEA8-EFA3-2FE3-195AE19B1D44}"/>
              </a:ext>
            </a:extLst>
          </p:cNvPr>
          <p:cNvSpPr txBox="1"/>
          <p:nvPr/>
        </p:nvSpPr>
        <p:spPr>
          <a:xfrm>
            <a:off x="8365130" y="552189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CCE91B-3DD4-56F9-2E64-C3895872FA81}"/>
              </a:ext>
            </a:extLst>
          </p:cNvPr>
          <p:cNvSpPr txBox="1"/>
          <p:nvPr/>
        </p:nvSpPr>
        <p:spPr>
          <a:xfrm>
            <a:off x="9054253" y="36789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E517B8-9737-5D5E-C9FB-AF18B58598F4}"/>
              </a:ext>
            </a:extLst>
          </p:cNvPr>
          <p:cNvSpPr txBox="1"/>
          <p:nvPr/>
        </p:nvSpPr>
        <p:spPr>
          <a:xfrm>
            <a:off x="8577491" y="4735761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Server</a:t>
            </a:r>
          </a:p>
        </p:txBody>
      </p:sp>
      <p:pic>
        <p:nvPicPr>
          <p:cNvPr id="75" name="Graphic 74" descr="Monitor outline">
            <a:extLst>
              <a:ext uri="{FF2B5EF4-FFF2-40B4-BE49-F238E27FC236}">
                <a16:creationId xmlns:a16="http://schemas.microsoft.com/office/drawing/2014/main" id="{2025025C-8E81-71A2-2CA3-C4F033CAF1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6428" y="4355837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AD52CD2-EE2C-A33A-3628-B5E599C8CC13}"/>
              </a:ext>
            </a:extLst>
          </p:cNvPr>
          <p:cNvSpPr txBox="1"/>
          <p:nvPr/>
        </p:nvSpPr>
        <p:spPr>
          <a:xfrm>
            <a:off x="11075966" y="5182483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</a:t>
            </a:r>
          </a:p>
        </p:txBody>
      </p:sp>
      <p:pic>
        <p:nvPicPr>
          <p:cNvPr id="78" name="Graphic 77" descr="Bar chart outline">
            <a:extLst>
              <a:ext uri="{FF2B5EF4-FFF2-40B4-BE49-F238E27FC236}">
                <a16:creationId xmlns:a16="http://schemas.microsoft.com/office/drawing/2014/main" id="{5F5C3646-40D5-42E1-2F5E-57A6249561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43423" y="4533873"/>
            <a:ext cx="473207" cy="473207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2C1203-3E2D-1851-02A3-C4A1903067A4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9895481" y="4905038"/>
            <a:ext cx="930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E257E9C-6D34-3F3E-ED08-0E6AA5F9FA15}"/>
              </a:ext>
            </a:extLst>
          </p:cNvPr>
          <p:cNvSpPr txBox="1"/>
          <p:nvPr/>
        </p:nvSpPr>
        <p:spPr>
          <a:xfrm>
            <a:off x="10095645" y="4594071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C5EDD9-34C9-7495-14B7-D21ABDA2984B}"/>
              </a:ext>
            </a:extLst>
          </p:cNvPr>
          <p:cNvSpPr txBox="1"/>
          <p:nvPr/>
        </p:nvSpPr>
        <p:spPr>
          <a:xfrm>
            <a:off x="7675257" y="2553915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63518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6E3C-8C80-BB45-3B95-EBF8A581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6DE-6F43-A602-16A8-12AF0F51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 - Collect Data</a:t>
            </a:r>
            <a:br>
              <a:rPr lang="en-US"/>
            </a:br>
            <a:r>
              <a:rPr lang="en-US" sz="2000"/>
              <a:t>In first half of semester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E762-A516-A8E8-4050-C61BD1F8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Setup and connect </a:t>
            </a:r>
            <a:r>
              <a:rPr lang="en-US" err="1"/>
              <a:t>SensorPush</a:t>
            </a:r>
            <a:r>
              <a:rPr lang="en-US"/>
              <a:t> sensor and gateway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</a:t>
            </a:r>
            <a:r>
              <a:rPr lang="en-US" err="1"/>
              <a:t>SensorPush</a:t>
            </a:r>
            <a:r>
              <a:rPr lang="en-US"/>
              <a:t> account for Cloud API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python program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authenticate with </a:t>
            </a:r>
            <a:r>
              <a:rPr lang="en-US" err="1"/>
              <a:t>SensorPush</a:t>
            </a:r>
            <a:r>
              <a:rPr lang="en-US"/>
              <a:t>  cloud REST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fetch sensors linked to account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periodically fetch data from 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save fetched temperature and humidity data into local MS SQL Server DB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5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867B-D50B-DC0D-3EB4-C2BBF057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5997-D66F-EAB8-F2E0-8BF2968F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Prototyping – Visualize Data</a:t>
            </a:r>
            <a:br>
              <a:rPr lang="en-US"/>
            </a:br>
            <a:r>
              <a:rPr lang="en-US" sz="2000"/>
              <a:t>In second half of semester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C4C61-6968-A669-3911-A123F4D9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Investigate web dashboard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Create simple web application that fetches data from database and visualizes data in a graph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Optional enhancements: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Filter data visualization by sensor, date range </a:t>
            </a:r>
            <a:r>
              <a:rPr lang="en-US" err="1"/>
              <a:t>etc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Alarm configuration when reaching threshold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Send notification (email) when threshold reached</a:t>
            </a:r>
          </a:p>
        </p:txBody>
      </p:sp>
    </p:spTree>
    <p:extLst>
      <p:ext uri="{BB962C8B-B14F-4D97-AF65-F5344CB8AC3E}">
        <p14:creationId xmlns:p14="http://schemas.microsoft.com/office/powerpoint/2010/main" val="35507783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1524</TotalTime>
  <Words>603</Words>
  <Application>Microsoft Macintosh PowerPoint</Application>
  <PresentationFormat>Widescreen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Inter</vt:lpstr>
      <vt:lpstr>Wingdings</vt:lpstr>
      <vt:lpstr>Wingdings 3</vt:lpstr>
      <vt:lpstr>Wisp</vt:lpstr>
      <vt:lpstr>BudWatch Temperature and Humidity Monitoring System for Cannabis Storage Boxes </vt:lpstr>
      <vt:lpstr>Project Overview</vt:lpstr>
      <vt:lpstr>Project background</vt:lpstr>
      <vt:lpstr>Project Plan</vt:lpstr>
      <vt:lpstr>Research and Requirements</vt:lpstr>
      <vt:lpstr>System Design</vt:lpstr>
      <vt:lpstr>System Design</vt:lpstr>
      <vt:lpstr>Prototyping - Collect Data In first half of semester</vt:lpstr>
      <vt:lpstr>Prototyping – Visualize Data In second half of semester</vt:lpstr>
      <vt:lpstr>Implementation</vt:lpstr>
      <vt:lpstr>Testing and validation</vt:lpstr>
      <vt:lpstr>Deployment and Maintenance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Roger Urscheler</dc:creator>
  <cp:lastModifiedBy>Roger Urscheler</cp:lastModifiedBy>
  <cp:revision>4</cp:revision>
  <dcterms:created xsi:type="dcterms:W3CDTF">2025-02-15T18:44:58Z</dcterms:created>
  <dcterms:modified xsi:type="dcterms:W3CDTF">2025-02-24T14:49:13Z</dcterms:modified>
</cp:coreProperties>
</file>